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4"/>
  </p:sldMasterIdLst>
  <p:notesMasterIdLst>
    <p:notesMasterId r:id="rId16"/>
  </p:notesMasterIdLst>
  <p:sldIdLst>
    <p:sldId id="256" r:id="rId5"/>
    <p:sldId id="350" r:id="rId6"/>
    <p:sldId id="356" r:id="rId7"/>
    <p:sldId id="349" r:id="rId8"/>
    <p:sldId id="358" r:id="rId9"/>
    <p:sldId id="351" r:id="rId10"/>
    <p:sldId id="352" r:id="rId11"/>
    <p:sldId id="353" r:id="rId12"/>
    <p:sldId id="354" r:id="rId13"/>
    <p:sldId id="355" r:id="rId14"/>
    <p:sldId id="35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3EED0-27E1-259B-4F12-721C3FFB324A}" v="1" dt="2024-01-02T21:14:18.575"/>
    <p1510:client id="{1BD7256B-A24A-480E-A9A2-F61CCA9EC6B7}" v="26" dt="2023-12-12T16:23:34.775"/>
    <p1510:client id="{E84C2A7D-3876-C2E0-EAB9-0B0AB97260C3}" v="1" dt="2023-12-12T16:55:29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E5A0C-107A-4CE6-98FD-47DEA7F0B7B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3A517-2D43-4B48-BFF5-B3D4E9D6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8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7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08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1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8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5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4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22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3A517-2D43-4B48-BFF5-B3D4E9D6CD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6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8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5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6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7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06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9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CBA8EF2-2B81-42FD-A235-2DB9020D34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2AB0CB0-FCCE-4258-9626-3DE35F96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6CCB-C290-4A55-AE24-5E2AAE2B5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95" y="746215"/>
            <a:ext cx="8825658" cy="1119781"/>
          </a:xfrm>
        </p:spPr>
        <p:txBody>
          <a:bodyPr/>
          <a:lstStyle/>
          <a:p>
            <a:pPr algn="ctr"/>
            <a:br>
              <a:rPr lang="en-US"/>
            </a:br>
            <a:r>
              <a:rPr lang="en-US" sz="4800">
                <a:latin typeface="Britannic Bold" panose="020B0903060703020204" pitchFamily="34" charset="0"/>
                <a:cs typeface="Arial" panose="020B0604020202020204" pitchFamily="34" charset="0"/>
              </a:rPr>
              <a:t>Stevenson Dual Enrollment</a:t>
            </a:r>
            <a:endParaRPr lang="en-US">
              <a:latin typeface="Britannic Bold" panose="020B09030607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8FAEB-E250-440D-810B-EF34C7864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595" y="2085741"/>
            <a:ext cx="6328197" cy="4026044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u="sng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Stevenson Counselors</a:t>
            </a:r>
          </a:p>
          <a:p>
            <a:r>
              <a:rPr lang="en-US" sz="36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Boettcher – A-De, CORE, LCCE</a:t>
            </a:r>
          </a:p>
          <a:p>
            <a:r>
              <a:rPr lang="en-US" sz="36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Dilday – Di-Jon, AVID</a:t>
            </a:r>
          </a:p>
          <a:p>
            <a:r>
              <a:rPr lang="en-US" sz="36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DiLorenzo – Jor-Kn MADE</a:t>
            </a:r>
          </a:p>
          <a:p>
            <a:r>
              <a:rPr lang="en-US" sz="36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Newell – Ko-Ric</a:t>
            </a:r>
          </a:p>
          <a:p>
            <a:r>
              <a:rPr lang="en-US" sz="36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Sullivan – Rid-Z</a:t>
            </a:r>
          </a:p>
          <a:p>
            <a:endParaRPr lang="en-US" sz="3600" b="1" cap="none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1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here to help! </a:t>
            </a:r>
            <a:r>
              <a:rPr lang="en-US" sz="4100" b="1" cap="none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4100" b="1" cap="none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cap="none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Home - Stevenson High School">
            <a:extLst>
              <a:ext uri="{FF2B5EF4-FFF2-40B4-BE49-F238E27FC236}">
                <a16:creationId xmlns:a16="http://schemas.microsoft.com/office/drawing/2014/main" id="{3401E558-6E64-456C-9605-86E41B42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56" y="1171052"/>
            <a:ext cx="4109471" cy="37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Video 41">
            <a:hlinkClick r:id="" action="ppaction://media"/>
            <a:extLst>
              <a:ext uri="{FF2B5EF4-FFF2-40B4-BE49-F238E27FC236}">
                <a16:creationId xmlns:a16="http://schemas.microsoft.com/office/drawing/2014/main" id="{D731618B-6AF9-212F-96B4-F0060C872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53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9"/>
    </mc:Choice>
    <mc:Fallback xmlns="">
      <p:transition spd="slow" advTm="2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4319" y="1698171"/>
            <a:ext cx="3688573" cy="4878901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cap="none">
                <a:latin typeface="Arial" panose="020B0604020202020204" pitchFamily="34" charset="0"/>
                <a:cs typeface="Arial" panose="020B0604020202020204" pitchFamily="34" charset="0"/>
              </a:rPr>
              <a:t>CLASS LOCATIONS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On Campus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C=Center Campus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S=South Campus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E=East Campus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M=MTEC</a:t>
            </a:r>
          </a:p>
          <a:p>
            <a:endParaRPr lang="en-US" sz="140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cap="none">
                <a:latin typeface="Arial" panose="020B0604020202020204" pitchFamily="34" charset="0"/>
                <a:cs typeface="Arial" panose="020B0604020202020204" pitchFamily="34" charset="0"/>
              </a:rPr>
              <a:t>CLASS FORMATS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O=Online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R=Remote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H=Hybrid</a:t>
            </a:r>
          </a:p>
          <a:p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F=Flexible Learning</a:t>
            </a:r>
          </a:p>
          <a:p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Video 71">
            <a:hlinkClick r:id="" action="ppaction://media"/>
            <a:extLst>
              <a:ext uri="{FF2B5EF4-FFF2-40B4-BE49-F238E27FC236}">
                <a16:creationId xmlns:a16="http://schemas.microsoft.com/office/drawing/2014/main" id="{0F67C6BE-A9F8-30C6-2743-27B8CD2B5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55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17"/>
    </mc:Choice>
    <mc:Fallback xmlns="">
      <p:transition spd="slow" advTm="77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2"/>
            <a:ext cx="3688573" cy="40641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For any questions regarding your Macomb account, please email Sarah Williams, Admissions &amp; Outreach Coordinator at Macomb Community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Contact her via email at edwardss@macomb.edu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Call her at 586-286-2210</a:t>
            </a: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157EF045-AA81-4BE2-53E0-1D7DE5178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0"/>
          <a:stretch/>
        </p:blipFill>
        <p:spPr bwMode="auto">
          <a:xfrm>
            <a:off x="6908155" y="687975"/>
            <a:ext cx="3335862" cy="17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8E657770-217F-288F-3515-15F0C8E3D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61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6"/>
    </mc:Choice>
    <mc:Fallback xmlns="">
      <p:transition spd="slow" advTm="5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Dual Enrollment?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Dual Enrollment means that students are enrolled and taking classes at two places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This is usually Stevenson High School and Macomb Community College</a:t>
            </a:r>
          </a:p>
          <a:p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comb Community College - Hannon Hill">
            <a:extLst>
              <a:ext uri="{FF2B5EF4-FFF2-40B4-BE49-F238E27FC236}">
                <a16:creationId xmlns:a16="http://schemas.microsoft.com/office/drawing/2014/main" id="{2526651C-E64C-4A3E-1BBE-C97CF863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16" y="513588"/>
            <a:ext cx="3293453" cy="180042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9F340305-81A3-750E-0B2B-CB9B920A3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94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6"/>
    </mc:Choice>
    <mc:Fallback xmlns="">
      <p:transition spd="slow" advTm="2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this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2"/>
            <a:ext cx="3386759" cy="398669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You’ll drop one or more Stevenson classes depending on how many credits you take at MCC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You can take classes in person or using your computer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WHEN you take classes can vary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chool switching to online classes? How to make remote learning easier">
            <a:extLst>
              <a:ext uri="{FF2B5EF4-FFF2-40B4-BE49-F238E27FC236}">
                <a16:creationId xmlns:a16="http://schemas.microsoft.com/office/drawing/2014/main" id="{3392E9F4-CAD5-659D-9DE9-5BCFC196B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3" r="14086" b="4123"/>
          <a:stretch/>
        </p:blipFill>
        <p:spPr bwMode="auto">
          <a:xfrm>
            <a:off x="6591624" y="303666"/>
            <a:ext cx="3010199" cy="19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88AB25-34BE-152A-2C1B-A1BDF806B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422841"/>
              </p:ext>
            </p:extLst>
          </p:nvPr>
        </p:nvGraphicFramePr>
        <p:xfrm>
          <a:off x="9747504" y="1196370"/>
          <a:ext cx="2362200" cy="3473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865">
                  <a:extLst>
                    <a:ext uri="{9D8B030D-6E8A-4147-A177-3AD203B41FA5}">
                      <a16:colId xmlns:a16="http://schemas.microsoft.com/office/drawing/2014/main" val="4226352282"/>
                    </a:ext>
                  </a:extLst>
                </a:gridCol>
                <a:gridCol w="1085335">
                  <a:extLst>
                    <a:ext uri="{9D8B030D-6E8A-4147-A177-3AD203B41FA5}">
                      <a16:colId xmlns:a16="http://schemas.microsoft.com/office/drawing/2014/main" val="460197807"/>
                    </a:ext>
                  </a:extLst>
                </a:gridCol>
              </a:tblGrid>
              <a:tr h="4908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# Total College Credits Taking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# UCS Courses to Drop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363480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>
                          <a:effectLst/>
                        </a:rPr>
                        <a:t>1 UCS course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837364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 UCS course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534563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1698934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5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2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97556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6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442489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7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3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8685681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8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350098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9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4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4954492"/>
                  </a:ext>
                </a:extLst>
              </a:tr>
              <a:tr h="3244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10 college credits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5 UCS courses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411014"/>
                  </a:ext>
                </a:extLst>
              </a:tr>
            </a:tbl>
          </a:graphicData>
        </a:graphic>
      </p:graphicFrame>
      <p:pic>
        <p:nvPicPr>
          <p:cNvPr id="59" name="Video 58">
            <a:hlinkClick r:id="" action="ppaction://media"/>
            <a:extLst>
              <a:ext uri="{FF2B5EF4-FFF2-40B4-BE49-F238E27FC236}">
                <a16:creationId xmlns:a16="http://schemas.microsoft.com/office/drawing/2014/main" id="{9FB4D169-71C0-0E02-36CB-DE8D1B01F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07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5"/>
    </mc:Choice>
    <mc:Fallback xmlns="">
      <p:transition spd="slow" advTm="6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8376" y="2311470"/>
            <a:ext cx="3688573" cy="389237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Complete the UCS Dual Enrollment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These are available in the </a:t>
            </a:r>
            <a:r>
              <a:rPr lang="en-US" sz="2800" cap="none" err="1">
                <a:latin typeface="Arial" panose="020B0604020202020204" pitchFamily="34" charset="0"/>
                <a:cs typeface="Arial" panose="020B0604020202020204" pitchFamily="34" charset="0"/>
              </a:rPr>
              <a:t>Counseilng</a:t>
            </a: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 Office</a:t>
            </a: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tica Community Schools logo">
            <a:extLst>
              <a:ext uri="{FF2B5EF4-FFF2-40B4-BE49-F238E27FC236}">
                <a16:creationId xmlns:a16="http://schemas.microsoft.com/office/drawing/2014/main" id="{5C23B69E-61D5-08B0-31AD-B27CDA5B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1" y="896256"/>
            <a:ext cx="4040155" cy="15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1191BF49-B2EA-F449-0E5D-0A21A06EE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07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0"/>
    </mc:Choice>
    <mc:Fallback xmlns="">
      <p:transition spd="slow" advTm="2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Students must have a qualifying test score (PSAT/SAT,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Take courses that UCS does not offer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Michigan Transfer Agreement is a great resource</a:t>
            </a:r>
          </a:p>
          <a:p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hen to Remember and When to Forget | Insight for Living Canada">
            <a:extLst>
              <a:ext uri="{FF2B5EF4-FFF2-40B4-BE49-F238E27FC236}">
                <a16:creationId xmlns:a16="http://schemas.microsoft.com/office/drawing/2014/main" id="{071530EC-AF52-5A24-B676-BA730D44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14" y="630438"/>
            <a:ext cx="2842458" cy="17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Video 45">
            <a:hlinkClick r:id="" action="ppaction://media"/>
            <a:extLst>
              <a:ext uri="{FF2B5EF4-FFF2-40B4-BE49-F238E27FC236}">
                <a16:creationId xmlns:a16="http://schemas.microsoft.com/office/drawing/2014/main" id="{E46FD184-B83B-B3E3-C0B4-D89B0B6CD4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61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67"/>
    </mc:Choice>
    <mc:Fallback xmlns="">
      <p:transition spd="slow" advTm="9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cap="none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 you are notified that you have been approved, start the Macomb Community College Application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ait Stencil for Classroom / Therapy Use - Great Wait Clipart">
            <a:extLst>
              <a:ext uri="{FF2B5EF4-FFF2-40B4-BE49-F238E27FC236}">
                <a16:creationId xmlns:a16="http://schemas.microsoft.com/office/drawing/2014/main" id="{9864CCC1-5362-F3E5-3F27-775C453B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41" y="308919"/>
            <a:ext cx="2154400" cy="2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CC3F0023-2369-C0AC-875C-A8DDB7549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72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5"/>
    </mc:Choice>
    <mc:Fallback xmlns="">
      <p:transition spd="slow" advTm="1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Go to www.Macomb.edu/start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Create an admission account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Start and submit an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cap="none">
                <a:latin typeface="Arial" panose="020B0604020202020204" pitchFamily="34" charset="0"/>
                <a:cs typeface="Arial" panose="020B0604020202020204" pitchFamily="34" charset="0"/>
              </a:rPr>
              <a:t>Watch your email for your ID number and next steps</a:t>
            </a: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pply Now Stamp Stock Photo, Picture and Royalty Free Image. Image 12894963.">
            <a:extLst>
              <a:ext uri="{FF2B5EF4-FFF2-40B4-BE49-F238E27FC236}">
                <a16:creationId xmlns:a16="http://schemas.microsoft.com/office/drawing/2014/main" id="{4A0E7EB1-3A33-7B26-D076-F728BE7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08919"/>
            <a:ext cx="2283824" cy="22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1A7BF22-F39F-8152-971E-F2A957399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00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1"/>
    </mc:Choice>
    <mc:Fallback xmlns="">
      <p:transition spd="slow" advTm="2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Once you receive your student ID number, complete the MCC admission steps: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Watch for link in your email to log into your Macomb Admission Account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New Student Orientation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Self-placement in Math and English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Starting at Macomb (SAM) Call 586-445-7999, option 2. Mention that you are a Dual Enrollment student.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Watch your email for directions and temporary password to activate your My Macomb Account.</a:t>
            </a:r>
          </a:p>
          <a:p>
            <a:pPr marL="514350" indent="-514350">
              <a:buFont typeface="+mj-lt"/>
              <a:buAutoNum type="arabicPeriod"/>
            </a:pPr>
            <a:endParaRPr lang="en-US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nline Registration Stock Illustrations – 13,088 Online Registration Stock  Illustrations, Vectors &amp; Clipart - Dreamstime">
            <a:extLst>
              <a:ext uri="{FF2B5EF4-FFF2-40B4-BE49-F238E27FC236}">
                <a16:creationId xmlns:a16="http://schemas.microsoft.com/office/drawing/2014/main" id="{8C89D7A8-4A78-6895-3A28-EC3DC296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252" y="1089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A3B5E722-8146-64D0-7F4E-B5ED761B6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0675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00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7"/>
    </mc:Choice>
    <mc:Fallback xmlns="">
      <p:transition spd="slow" advTm="4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8150-F3F4-A1E0-0370-762870A4B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3429000"/>
            <a:ext cx="4233474" cy="2283824"/>
          </a:xfrm>
        </p:spPr>
        <p:txBody>
          <a:bodyPr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3FF9-EAF9-7A3D-079C-1ECD606F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3731" y="2656703"/>
            <a:ext cx="3688573" cy="3892378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Register as soon as you can once registration opens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Please do not sign up for extra 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If you were approved for 1 class, sign up for 1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Your second choice was approved ONLY if you cannot get your first choice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>
                <a:latin typeface="Arial" panose="020B0604020202020204" pitchFamily="34" charset="0"/>
                <a:cs typeface="Arial" panose="020B0604020202020204" pitchFamily="34" charset="0"/>
              </a:rPr>
              <a:t>Students who register for extra courses may have to self-pay for them</a:t>
            </a:r>
          </a:p>
        </p:txBody>
      </p:sp>
      <p:pic>
        <p:nvPicPr>
          <p:cNvPr id="4" name="Picture 2" descr="Home - Stevenson High School">
            <a:extLst>
              <a:ext uri="{FF2B5EF4-FFF2-40B4-BE49-F238E27FC236}">
                <a16:creationId xmlns:a16="http://schemas.microsoft.com/office/drawing/2014/main" id="{FD38A361-6207-10A8-DF56-8B0C4827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3" y="687976"/>
            <a:ext cx="2764968" cy="25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udent Registration clipart – South Miami Heights Elementary">
            <a:extLst>
              <a:ext uri="{FF2B5EF4-FFF2-40B4-BE49-F238E27FC236}">
                <a16:creationId xmlns:a16="http://schemas.microsoft.com/office/drawing/2014/main" id="{06B3AAF6-D839-F08F-F5AA-197D3C727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7" y="508693"/>
            <a:ext cx="3520932" cy="18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Video 41">
            <a:hlinkClick r:id="" action="ppaction://media"/>
            <a:extLst>
              <a:ext uri="{FF2B5EF4-FFF2-40B4-BE49-F238E27FC236}">
                <a16:creationId xmlns:a16="http://schemas.microsoft.com/office/drawing/2014/main" id="{5C60A70B-9521-091D-0C9D-6F45642E9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1"/>
    </mc:Choice>
    <mc:Fallback xmlns="">
      <p:transition spd="slow" advTm="7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9f0012f7-d14a-4417-90e3-51c83a2a919f" xsi:nil="true"/>
    <NotebookType xmlns="9f0012f7-d14a-4417-90e3-51c83a2a919f" xsi:nil="true"/>
    <FolderType xmlns="9f0012f7-d14a-4417-90e3-51c83a2a919f" xsi:nil="true"/>
    <CultureName xmlns="9f0012f7-d14a-4417-90e3-51c83a2a919f" xsi:nil="true"/>
    <Owner xmlns="9f0012f7-d14a-4417-90e3-51c83a2a919f">
      <UserInfo>
        <DisplayName/>
        <AccountId xsi:nil="true"/>
        <AccountType/>
      </UserInfo>
    </Owner>
    <Distribution_Groups xmlns="9f0012f7-d14a-4417-90e3-51c83a2a919f" xsi:nil="true"/>
    <TeamsChannelId xmlns="9f0012f7-d14a-4417-90e3-51c83a2a919f" xsi:nil="true"/>
    <Invited_Students xmlns="9f0012f7-d14a-4417-90e3-51c83a2a919f" xsi:nil="true"/>
    <DefaultSectionNames xmlns="9f0012f7-d14a-4417-90e3-51c83a2a919f" xsi:nil="true"/>
    <Is_Collaboration_Space_Locked xmlns="9f0012f7-d14a-4417-90e3-51c83a2a919f" xsi:nil="true"/>
    <Math_Settings xmlns="9f0012f7-d14a-4417-90e3-51c83a2a919f" xsi:nil="true"/>
    <Self_Registration_Enabled xmlns="9f0012f7-d14a-4417-90e3-51c83a2a919f" xsi:nil="true"/>
    <LMS_Mappings xmlns="9f0012f7-d14a-4417-90e3-51c83a2a919f" xsi:nil="true"/>
    <Invited_Teachers xmlns="9f0012f7-d14a-4417-90e3-51c83a2a919f" xsi:nil="true"/>
    <IsNotebookLocked xmlns="9f0012f7-d14a-4417-90e3-51c83a2a919f" xsi:nil="true"/>
    <_activity xmlns="9f0012f7-d14a-4417-90e3-51c83a2a919f" xsi:nil="true"/>
    <Templates xmlns="9f0012f7-d14a-4417-90e3-51c83a2a919f" xsi:nil="true"/>
    <Teachers xmlns="9f0012f7-d14a-4417-90e3-51c83a2a919f">
      <UserInfo>
        <DisplayName/>
        <AccountId xsi:nil="true"/>
        <AccountType/>
      </UserInfo>
    </Teachers>
    <Students xmlns="9f0012f7-d14a-4417-90e3-51c83a2a919f">
      <UserInfo>
        <DisplayName/>
        <AccountId xsi:nil="true"/>
        <AccountType/>
      </UserInfo>
    </Students>
    <Student_Groups xmlns="9f0012f7-d14a-4417-90e3-51c83a2a919f">
      <UserInfo>
        <DisplayName/>
        <AccountId xsi:nil="true"/>
        <AccountType/>
      </UserInfo>
    </Student_Groups>
    <AppVersion xmlns="9f0012f7-d14a-4417-90e3-51c83a2a919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D6123A4A0CD4A9AF3AF9E841BA5DA" ma:contentTypeVersion="35" ma:contentTypeDescription="Create a new document." ma:contentTypeScope="" ma:versionID="3b9ecd05386d94f1e0fbb963512f1b01">
  <xsd:schema xmlns:xsd="http://www.w3.org/2001/XMLSchema" xmlns:xs="http://www.w3.org/2001/XMLSchema" xmlns:p="http://schemas.microsoft.com/office/2006/metadata/properties" xmlns:ns3="9b669aaa-e180-4d2d-b33f-ee48e6b5e6fc" xmlns:ns4="9f0012f7-d14a-4417-90e3-51c83a2a919f" targetNamespace="http://schemas.microsoft.com/office/2006/metadata/properties" ma:root="true" ma:fieldsID="1278ff844f0624dafd97895dbbeb58be" ns3:_="" ns4:_="">
    <xsd:import namespace="9b669aaa-e180-4d2d-b33f-ee48e6b5e6fc"/>
    <xsd:import namespace="9f0012f7-d14a-4417-90e3-51c83a2a919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_activity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69aaa-e180-4d2d-b33f-ee48e6b5e6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012f7-d14a-4417-90e3-51c83a2a9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  <xsd:element name="MediaServiceAutoTags" ma:index="37" nillable="true" ma:displayName="Tags" ma:internalName="MediaServiceAutoTags" ma:readOnly="true">
      <xsd:simpleType>
        <xsd:restriction base="dms:Text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_activity" ma:index="41" nillable="true" ma:displayName="_activity" ma:hidden="true" ma:internalName="_activity">
      <xsd:simpleType>
        <xsd:restriction base="dms:Note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2415F1-54E3-4D34-A4A2-CE7CC51A5F62}">
  <ds:schemaRefs>
    <ds:schemaRef ds:uri="9b669aaa-e180-4d2d-b33f-ee48e6b5e6fc"/>
    <ds:schemaRef ds:uri="9f0012f7-d14a-4417-90e3-51c83a2a91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98E4BC7-370F-4B8F-A38E-6276EF086809}">
  <ds:schemaRefs>
    <ds:schemaRef ds:uri="9b669aaa-e180-4d2d-b33f-ee48e6b5e6fc"/>
    <ds:schemaRef ds:uri="9f0012f7-d14a-4417-90e3-51c83a2a91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8041C8-391E-49D0-8738-72FF4FE326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482</Words>
  <Application>Microsoft Office PowerPoint</Application>
  <PresentationFormat>Widescreen</PresentationFormat>
  <Paragraphs>91</Paragraphs>
  <Slides>11</Slides>
  <Notes>11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Ion Boardroom</vt:lpstr>
      <vt:lpstr> Stevenson Dual Enrollment</vt:lpstr>
      <vt:lpstr>What is Dual Enrollment?</vt:lpstr>
      <vt:lpstr>How does this work?</vt:lpstr>
      <vt:lpstr>STEP 1</vt:lpstr>
      <vt:lpstr>Important Reminders</vt:lpstr>
      <vt:lpstr>STEP 2</vt:lpstr>
      <vt:lpstr>STEP 3</vt:lpstr>
      <vt:lpstr>STEP 4</vt:lpstr>
      <vt:lpstr>STEP 5</vt:lpstr>
      <vt:lpstr>STEP 6</vt:lpstr>
      <vt:lpstr>Questions?</vt:lpstr>
    </vt:vector>
  </TitlesOfParts>
  <Company>Utica Community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REVIEW</dc:title>
  <dc:creator>NEWELL, KRISTY</dc:creator>
  <cp:lastModifiedBy>NEWELL, KRISTY</cp:lastModifiedBy>
  <cp:revision>3</cp:revision>
  <dcterms:created xsi:type="dcterms:W3CDTF">2022-03-25T16:38:45Z</dcterms:created>
  <dcterms:modified xsi:type="dcterms:W3CDTF">2024-01-16T14:06:28Z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0x010100572D6123A4A0CD4A9AF3AF9E841BA5DA</vt:lpwstr>
  </property>
</Properties>
</file>